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63" r:id="rId2"/>
    <p:sldId id="259" r:id="rId3"/>
    <p:sldId id="275" r:id="rId4"/>
    <p:sldId id="264" r:id="rId5"/>
    <p:sldId id="272" r:id="rId6"/>
    <p:sldId id="261" r:id="rId7"/>
    <p:sldId id="276" r:id="rId8"/>
    <p:sldId id="262" r:id="rId9"/>
    <p:sldId id="277" r:id="rId10"/>
    <p:sldId id="266" r:id="rId11"/>
    <p:sldId id="267" r:id="rId12"/>
    <p:sldId id="283" r:id="rId13"/>
    <p:sldId id="281" r:id="rId14"/>
    <p:sldId id="258" r:id="rId15"/>
    <p:sldId id="282" r:id="rId16"/>
    <p:sldId id="285" r:id="rId17"/>
    <p:sldId id="265" r:id="rId18"/>
    <p:sldId id="286" r:id="rId19"/>
    <p:sldId id="268" r:id="rId20"/>
    <p:sldId id="279" r:id="rId21"/>
    <p:sldId id="273" r:id="rId22"/>
    <p:sldId id="269" r:id="rId23"/>
    <p:sldId id="270" r:id="rId24"/>
    <p:sldId id="274" r:id="rId25"/>
    <p:sldId id="27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A6A6"/>
    <a:srgbClr val="FF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746" autoAdjust="0"/>
  </p:normalViewPr>
  <p:slideViewPr>
    <p:cSldViewPr>
      <p:cViewPr>
        <p:scale>
          <a:sx n="57" d="100"/>
          <a:sy n="57" d="100"/>
        </p:scale>
        <p:origin x="-174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AD9772-FCA0-4641-8593-AE8652FFCBF4}" type="datetimeFigureOut">
              <a:rPr lang="ru-RU" smtClean="0"/>
              <a:pPr/>
              <a:t>05.03.2014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8E05F2-11A4-4008-955E-00EDC3ACA91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078A5-2446-4A53-BC8E-D5F934B90322}" type="datetimeFigureOut">
              <a:rPr lang="ru-RU" smtClean="0"/>
              <a:pPr/>
              <a:t>05.03.2014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8BBF0-979D-4A0B-B2F8-89D339EABC2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496944" cy="1269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Государственное бюджетное образовательное учреждение для обучающихся,</a:t>
            </a:r>
            <a:b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воспитанников с ограниченными возможностями здоровья  «</a:t>
            </a:r>
            <a:r>
              <a:rPr lang="ru-RU" sz="19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Мамадышская</a:t>
            </a:r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специальная (коррекционная) общеобразовательная школа-интернат </a:t>
            </a:r>
            <a:r>
              <a:rPr lang="en-US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вида»</a:t>
            </a:r>
            <a:r>
              <a:rPr lang="en-US" sz="19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95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9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C:\Users\Ilshat\Desktop\Мои родные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204864"/>
            <a:ext cx="2520280" cy="327095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1700808"/>
            <a:ext cx="50405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Портфолио </a:t>
            </a:r>
            <a:r>
              <a:rPr lang="en-US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воспитателя </a:t>
            </a:r>
            <a:r>
              <a:rPr lang="en-US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Фаляховой </a:t>
            </a:r>
          </a:p>
          <a:p>
            <a:pPr algn="ctr"/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Зульфии </a:t>
            </a:r>
          </a:p>
          <a:p>
            <a:pPr algn="ctr"/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Галимзяновны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292080" y="620688"/>
            <a:ext cx="3600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Публикация презентации по теме  «</a:t>
            </a:r>
            <a:r>
              <a:rPr lang="ru-RU" sz="1600" dirty="0" smtClean="0">
                <a:latin typeface="Times New Roman"/>
                <a:ea typeface="Calibri"/>
                <a:cs typeface="Courier New"/>
              </a:rPr>
              <a:t>Права, обязанности, ответственность несовершеннолетних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 в социальной сети работников образования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2012 год.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92080" y="4005064"/>
            <a:ext cx="3600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Публикация творческого материала по теме  «Семья» в социальной сети работников образования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2013 год.</a:t>
            </a:r>
            <a:endParaRPr lang="ru-RU" sz="1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932040" y="5373216"/>
            <a:ext cx="35283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Публикация методического материала по теме  «День именинников» в социальной сети работников образования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2013 год.</a:t>
            </a:r>
            <a:endParaRPr lang="ru-RU" sz="1600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861048"/>
            <a:ext cx="1800200" cy="24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79512" y="3861048"/>
            <a:ext cx="1732011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48680"/>
            <a:ext cx="1872208" cy="2442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1196752"/>
            <a:ext cx="172819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548680"/>
            <a:ext cx="1812973" cy="234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60000">
            <a:off x="1569413" y="4164404"/>
            <a:ext cx="1777999" cy="2507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4860032" y="2348880"/>
            <a:ext cx="35101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Всероссийский интернет – педсовет. Публикация презентации по теме  «</a:t>
            </a:r>
            <a:r>
              <a:rPr lang="ru-RU" sz="1600" dirty="0" smtClean="0">
                <a:latin typeface="Times New Roman"/>
                <a:cs typeface="Courier New"/>
              </a:rPr>
              <a:t>Мир профессий», в электронном СМИ «Педсовет/</a:t>
            </a:r>
            <a:r>
              <a:rPr lang="en-US" sz="1600" dirty="0" smtClean="0">
                <a:latin typeface="Times New Roman"/>
                <a:cs typeface="Courier New"/>
              </a:rPr>
              <a:t>Pedsovet.org</a:t>
            </a:r>
            <a:r>
              <a:rPr lang="ru-RU" sz="1600" dirty="0" smtClean="0">
                <a:latin typeface="Times New Roman"/>
                <a:cs typeface="Courier New"/>
              </a:rPr>
              <a:t>», 2013 год.</a:t>
            </a:r>
            <a:endParaRPr lang="ru-RU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27984" y="2276872"/>
            <a:ext cx="3600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Публикация методического материала по теме  «Новогодний утренник» в социальной сети работников образования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2013 год.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4365104"/>
            <a:ext cx="3600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Публикация учебно-методического материала по теме «Правила дорожного движения» в социальной сети работников образования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2014 год.</a:t>
            </a:r>
            <a:endParaRPr lang="ru-RU" sz="16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2060420" cy="2912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717032"/>
            <a:ext cx="1986719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076056" y="260648"/>
            <a:ext cx="37981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Публикация учебно-методического материала по теме  «Лишь коснёшься обложки несмелой рукой» в социальной сети работников образования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2013 год.</a:t>
            </a:r>
            <a:endParaRPr lang="ru-RU" sz="1600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332656"/>
            <a:ext cx="201659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60648"/>
            <a:ext cx="64807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Участие в Всероссийской </a:t>
            </a:r>
            <a:br>
              <a:rPr lang="ru-RU" alt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ru-RU" alt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педагогической видеоконференции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412776"/>
            <a:ext cx="2448272" cy="346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95736" y="53012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dirty="0" smtClean="0">
                <a:latin typeface="Times New Roman" pitchFamily="18" charset="0"/>
                <a:cs typeface="Arial" charset="0"/>
              </a:rPr>
              <a:t>Тема</a:t>
            </a:r>
            <a:r>
              <a:rPr lang="ru-RU" altLang="ru-RU" dirty="0" smtClean="0">
                <a:latin typeface="Times New Roman" pitchFamily="18" charset="0"/>
                <a:cs typeface="Arial" charset="0"/>
              </a:rPr>
              <a:t>: </a:t>
            </a:r>
            <a:r>
              <a:rPr lang="ru-RU" altLang="ru-RU" dirty="0" smtClean="0">
                <a:latin typeface="Times New Roman" pitchFamily="18" charset="0"/>
                <a:cs typeface="Arial" charset="0"/>
              </a:rPr>
              <a:t>«Чтение и письмо для развития </a:t>
            </a:r>
            <a:r>
              <a:rPr lang="ru-RU" altLang="ru-RU" dirty="0" smtClean="0">
                <a:latin typeface="Times New Roman" pitchFamily="18" charset="0"/>
                <a:cs typeface="Arial" charset="0"/>
              </a:rPr>
              <a:t>          критического </a:t>
            </a:r>
            <a:r>
              <a:rPr lang="ru-RU" altLang="ru-RU" dirty="0" smtClean="0">
                <a:latin typeface="Times New Roman" pitchFamily="18" charset="0"/>
                <a:cs typeface="Arial" charset="0"/>
              </a:rPr>
              <a:t>мышления»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8229600" cy="2448545"/>
          </a:xfrm>
        </p:spPr>
        <p:txBody>
          <a:bodyPr>
            <a:no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tt-RU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Награды и поощрения 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tt-RU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успехи в профессиональной деятельности</a:t>
            </a:r>
            <a:endParaRPr lang="ru-RU" altLang="ru-RU" sz="4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60648"/>
            <a:ext cx="8712968" cy="3360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</a:pPr>
            <a:endParaRPr lang="en-US" b="1" dirty="0" smtClean="0">
              <a:solidFill>
                <a:srgbClr val="003399"/>
              </a:solidFill>
              <a:latin typeface="Arial" charset="0"/>
              <a:cs typeface="Arial" charset="0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</a:pPr>
            <a:endParaRPr lang="en-US" b="1" dirty="0" smtClean="0">
              <a:solidFill>
                <a:srgbClr val="003399"/>
              </a:solidFill>
              <a:latin typeface="Arial" charset="0"/>
              <a:cs typeface="Arial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</a:pPr>
            <a:endParaRPr lang="en-US" b="1" dirty="0" smtClean="0">
              <a:solidFill>
                <a:srgbClr val="003399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04664"/>
            <a:ext cx="8640960" cy="486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2013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год - Диплом педагога подготовившего победителя Всероссийского творческого конкурса «В этот день, весной согреты, все цветы, улыбки Вам!» Академии развития творчества"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АРТ-талант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". </a:t>
            </a:r>
          </a:p>
          <a:p>
            <a:pPr algn="just">
              <a:lnSpc>
                <a:spcPct val="150000"/>
              </a:lnSpc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2013 год - Диплом педагога подготовившего победителя Всероссийского творческого конкурса "Уши, лапы и хвосты" Академии развития творчества"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АРТ-талант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". </a:t>
            </a:r>
          </a:p>
          <a:p>
            <a:pPr algn="just">
              <a:lnSpc>
                <a:spcPct val="150000"/>
              </a:lnSpc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2013 год - Диплом педагога подготовившего победителя Всероссийского творческого конкурса "Великая Победа великой страны" Академии развития творчества"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АРТ-талант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".</a:t>
            </a:r>
          </a:p>
          <a:p>
            <a:pPr algn="just">
              <a:lnSpc>
                <a:spcPct val="150000"/>
              </a:lnSpc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2014 год - Диплом победителя II степени Всероссийского методического конкурса "Интерактивный Учитель-2013" в номинации "Педагог-воспитатель".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32656"/>
            <a:ext cx="2520280" cy="347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32656"/>
            <a:ext cx="2437041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636912"/>
            <a:ext cx="2596107" cy="3669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2852936"/>
            <a:ext cx="2520360" cy="3640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/>
          </p:cNvSpPr>
          <p:nvPr>
            <p:ph type="body" idx="1"/>
          </p:nvPr>
        </p:nvSpPr>
        <p:spPr>
          <a:xfrm>
            <a:off x="457200" y="2205039"/>
            <a:ext cx="8229600" cy="172801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    </a:t>
            </a:r>
            <a:r>
              <a:rPr lang="tt-RU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педагогической деятельности</a:t>
            </a:r>
          </a:p>
          <a:p>
            <a:pPr algn="ctr">
              <a:buFont typeface="Arial" charset="0"/>
              <a:buNone/>
            </a:pPr>
            <a:endParaRPr lang="ru-RU" altLang="ru-RU" sz="4000" b="1" i="1" dirty="0" smtClean="0">
              <a:solidFill>
                <a:srgbClr val="6600CC"/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4365104"/>
            <a:ext cx="39604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 для одарённых детей социальной сети работников образования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«Алые   паруса»; Творческая работа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учеников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Максимова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Алёши, Смирнова Дениса,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Каишева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Кирила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«Поделки из бросового материала»</a:t>
            </a:r>
            <a:r>
              <a:rPr lang="ru-RU" dirty="0" smtClean="0"/>
              <a:t> </a:t>
            </a:r>
            <a:r>
              <a:rPr lang="ru-RU" dirty="0" smtClean="0"/>
              <a:t>,2013 год.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1124744"/>
            <a:ext cx="3816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Диплом  победителя Всероссийского творческого конкурса для дошкольников и учащихся 1-11 классов «В этот день, весной согреты, все цветы, улыбки Вам!»»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место Шайхутдинова Д. Академия Развития Творчества «АРТ- талант»  2013 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24744"/>
            <a:ext cx="2088232" cy="2951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501008"/>
            <a:ext cx="2160240" cy="3053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1331640" y="188640"/>
            <a:ext cx="68998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Участие воспитанников в конкурсах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996952"/>
            <a:ext cx="2265943" cy="3203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7544" y="620688"/>
            <a:ext cx="40324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Диплом победителя Всероссийского творческого конкурса для дошкольников и учащихся 1-11 классов «Уши, лапы и хвосты»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место. Максимов А. Академия Развития Творчества «АРТ- талант» 2013 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76672"/>
            <a:ext cx="2221961" cy="3110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44008" y="3861048"/>
            <a:ext cx="40324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Диплом  победителя Всероссийского творческого конкурса для дошкольников и учащихся 1-11 классов «Великая Победа великой страны»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место Шайхутдинова Д. Академия Развития Творчества «АРТ- талант»  2013 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31640" y="1556792"/>
            <a:ext cx="64087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Wingdings" pitchFamily="2" charset="2"/>
              <a:buNone/>
            </a:pPr>
            <a:r>
              <a:rPr lang="en-US" altLang="ru-RU" sz="3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Закон РФ «Об образовании».</a:t>
            </a:r>
          </a:p>
          <a:p>
            <a:pPr algn="ctr">
              <a:lnSpc>
                <a:spcPct val="15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Положение о порядке аттестации</a:t>
            </a:r>
          </a:p>
          <a:p>
            <a:pPr algn="ctr">
              <a:lnSpc>
                <a:spcPct val="150000"/>
              </a:lnSpc>
              <a:buFont typeface="Wingdings" pitchFamily="2" charset="2"/>
              <a:buNone/>
            </a:pP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   педагогических работников.</a:t>
            </a:r>
          </a:p>
          <a:p>
            <a:pPr algn="ctr">
              <a:lnSpc>
                <a:spcPct val="15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Конвенция о правах ребенка.</a:t>
            </a:r>
          </a:p>
          <a:p>
            <a:pPr algn="ctr">
              <a:lnSpc>
                <a:spcPct val="150000"/>
              </a:lnSpc>
              <a:buFont typeface="Wingdings" pitchFamily="2" charset="2"/>
              <a:buNone/>
            </a:pP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Рабочая программа.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332656"/>
            <a:ext cx="63957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Нормативно-правовая база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0"/>
            <a:ext cx="626469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ru-RU" alt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Содержание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endParaRPr lang="ru-RU" altLang="ru-RU" sz="2000" dirty="0" smtClean="0"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24744"/>
            <a:ext cx="7056784" cy="5750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ru-RU" sz="2800" dirty="0" smtClean="0">
                <a:latin typeface="Times New Roman" pitchFamily="18" charset="0"/>
              </a:rPr>
              <a:t>I </a:t>
            </a:r>
            <a:r>
              <a:rPr lang="tt-RU" altLang="ru-RU" sz="2800" dirty="0" smtClean="0">
                <a:latin typeface="Times New Roman" pitchFamily="18" charset="0"/>
              </a:rPr>
              <a:t> </a:t>
            </a:r>
            <a:r>
              <a:rPr lang="en-US" altLang="ru-RU" sz="2800" dirty="0" smtClean="0">
                <a:latin typeface="Times New Roman" pitchFamily="18" charset="0"/>
              </a:rPr>
              <a:t>  </a:t>
            </a:r>
            <a:r>
              <a:rPr lang="ru-RU" altLang="ru-RU" sz="2800" dirty="0" smtClean="0">
                <a:latin typeface="Times New Roman" pitchFamily="18" charset="0"/>
              </a:rPr>
              <a:t> </a:t>
            </a:r>
            <a:r>
              <a:rPr lang="tt-RU" altLang="ru-RU" sz="2800" dirty="0" smtClean="0">
                <a:latin typeface="Times New Roman" pitchFamily="18" charset="0"/>
              </a:rPr>
              <a:t>Общие сведения о педагоге.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ru-RU" sz="2800" dirty="0" smtClean="0">
                <a:latin typeface="Times New Roman" pitchFamily="18" charset="0"/>
              </a:rPr>
              <a:t>II </a:t>
            </a:r>
            <a:r>
              <a:rPr lang="tt-RU" altLang="ru-RU" sz="2800" dirty="0" smtClean="0">
                <a:latin typeface="Times New Roman" pitchFamily="18" charset="0"/>
              </a:rPr>
              <a:t> </a:t>
            </a:r>
            <a:r>
              <a:rPr lang="en-US" altLang="ru-RU" sz="2800" dirty="0" smtClean="0">
                <a:latin typeface="Times New Roman" pitchFamily="18" charset="0"/>
              </a:rPr>
              <a:t> </a:t>
            </a:r>
            <a:r>
              <a:rPr lang="tt-RU" altLang="ru-RU" sz="2800" dirty="0" smtClean="0">
                <a:latin typeface="Times New Roman" pitchFamily="18" charset="0"/>
              </a:rPr>
              <a:t>Самообразование.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ru-RU" sz="2800" dirty="0" smtClean="0">
                <a:latin typeface="Times New Roman" pitchFamily="18" charset="0"/>
              </a:rPr>
              <a:t>III  </a:t>
            </a:r>
            <a:r>
              <a:rPr lang="tt-RU" altLang="ru-RU" sz="2800" dirty="0" smtClean="0">
                <a:latin typeface="Times New Roman" pitchFamily="18" charset="0"/>
              </a:rPr>
              <a:t>Распространение собственного опыта.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ru-RU" sz="2800" dirty="0" smtClean="0">
                <a:latin typeface="Times New Roman" pitchFamily="18" charset="0"/>
              </a:rPr>
              <a:t>IV  </a:t>
            </a:r>
            <a:r>
              <a:rPr lang="tt-RU" altLang="ru-RU" sz="2800" dirty="0" smtClean="0">
                <a:latin typeface="Times New Roman" pitchFamily="18" charset="0"/>
              </a:rPr>
              <a:t>Награды и поощрения за успехи в профессиональной деятельности.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ru-RU" sz="2800" dirty="0" smtClean="0">
                <a:latin typeface="Times New Roman" pitchFamily="18" charset="0"/>
              </a:rPr>
              <a:t>V   </a:t>
            </a:r>
            <a:r>
              <a:rPr lang="tt-RU" altLang="ru-RU" sz="2800" dirty="0" smtClean="0">
                <a:latin typeface="Times New Roman" pitchFamily="18" charset="0"/>
              </a:rPr>
              <a:t>Результаты педагогической деятельности.</a:t>
            </a:r>
          </a:p>
          <a:p>
            <a:pPr algn="just">
              <a:lnSpc>
                <a:spcPct val="150000"/>
              </a:lnSpc>
              <a:buFont typeface="Arial" charset="0"/>
              <a:buNone/>
            </a:pPr>
            <a:r>
              <a:rPr lang="en-US" altLang="ru-RU" sz="2800" dirty="0" smtClean="0">
                <a:latin typeface="Times New Roman" pitchFamily="18" charset="0"/>
              </a:rPr>
              <a:t>VI</a:t>
            </a:r>
            <a:r>
              <a:rPr lang="tt-RU" altLang="ru-RU" sz="2800" dirty="0" smtClean="0">
                <a:latin typeface="Times New Roman" pitchFamily="18" charset="0"/>
              </a:rPr>
              <a:t>  </a:t>
            </a:r>
            <a:r>
              <a:rPr lang="tt-RU" altLang="ru-RU" sz="2800" dirty="0" smtClean="0">
                <a:latin typeface="Times New Roman" pitchFamily="18" charset="0"/>
              </a:rPr>
              <a:t>Нормативно-правовая база</a:t>
            </a:r>
            <a:r>
              <a:rPr lang="tt-RU" altLang="ru-RU" sz="2800" dirty="0" smtClean="0">
                <a:latin typeface="Times New Roman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ru-RU" sz="2800" dirty="0" smtClean="0">
                <a:latin typeface="Times New Roman" pitchFamily="18" charset="0"/>
              </a:rPr>
              <a:t>VII</a:t>
            </a:r>
            <a:r>
              <a:rPr lang="ru-RU" altLang="ru-RU" sz="2800" dirty="0" smtClean="0">
                <a:latin typeface="Times New Roman" pitchFamily="18" charset="0"/>
              </a:rPr>
              <a:t> </a:t>
            </a:r>
            <a:r>
              <a:rPr lang="tt-RU" altLang="ru-RU" sz="2800" dirty="0" smtClean="0">
                <a:latin typeface="Times New Roman" pitchFamily="18" charset="0"/>
              </a:rPr>
              <a:t>Внеурочная </a:t>
            </a:r>
            <a:r>
              <a:rPr lang="tt-RU" altLang="ru-RU" sz="2800" dirty="0" smtClean="0">
                <a:latin typeface="Times New Roman" pitchFamily="18" charset="0"/>
              </a:rPr>
              <a:t>деятел</a:t>
            </a:r>
            <a:r>
              <a:rPr lang="ru-RU" altLang="ru-RU" sz="2800" dirty="0" err="1" smtClean="0">
                <a:latin typeface="Times New Roman" pitchFamily="18" charset="0"/>
              </a:rPr>
              <a:t>ь</a:t>
            </a:r>
            <a:r>
              <a:rPr lang="tt-RU" altLang="ru-RU" sz="2800" dirty="0" smtClean="0">
                <a:latin typeface="Times New Roman" pitchFamily="18" charset="0"/>
              </a:rPr>
              <a:t>ност</a:t>
            </a:r>
            <a:r>
              <a:rPr lang="ru-RU" altLang="ru-RU" sz="2800" dirty="0" err="1" smtClean="0">
                <a:latin typeface="Times New Roman" pitchFamily="18" charset="0"/>
              </a:rPr>
              <a:t>ь</a:t>
            </a:r>
            <a:r>
              <a:rPr lang="ru-RU" altLang="ru-RU" sz="2800" dirty="0" smtClean="0">
                <a:latin typeface="Times New Roman" pitchFamily="18" charset="0"/>
              </a:rPr>
              <a:t>.</a:t>
            </a:r>
            <a:endParaRPr lang="tt-RU" altLang="ru-RU" sz="2800" dirty="0" smtClean="0">
              <a:latin typeface="Times New Roman" pitchFamily="18" charset="0"/>
            </a:endParaRPr>
          </a:p>
          <a:p>
            <a:pPr algn="just">
              <a:lnSpc>
                <a:spcPct val="150000"/>
              </a:lnSpc>
              <a:buFont typeface="Arial" charset="0"/>
              <a:buNone/>
            </a:pPr>
            <a:endParaRPr lang="ru-RU" altLang="ru-RU" sz="2400" dirty="0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348880"/>
            <a:ext cx="75550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ru-RU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Внеурочная деятельность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0"/>
            <a:ext cx="535217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Открытое занятие </a:t>
            </a:r>
          </a:p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«Где работать мне тогда?»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Ilshat\Desktop\Новая папка (2)\IMG_20140227_1703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1728192" cy="2707501"/>
          </a:xfrm>
          <a:prstGeom prst="rect">
            <a:avLst/>
          </a:prstGeom>
          <a:noFill/>
        </p:spPr>
      </p:pic>
      <p:pic>
        <p:nvPicPr>
          <p:cNvPr id="2051" name="Picture 3" descr="C:\Users\Ilshat\Desktop\Новая папка (2)\IMG_20140227_170423.jpg"/>
          <p:cNvPicPr>
            <a:picLocks noChangeAspect="1" noChangeArrowheads="1"/>
          </p:cNvPicPr>
          <p:nvPr/>
        </p:nvPicPr>
        <p:blipFill>
          <a:blip r:embed="rId3" cstate="print"/>
          <a:srcRect l="10103" t="24154" r="14121" b="10490"/>
          <a:stretch>
            <a:fillRect/>
          </a:stretch>
        </p:blipFill>
        <p:spPr bwMode="auto">
          <a:xfrm>
            <a:off x="6660232" y="3933056"/>
            <a:ext cx="1763688" cy="2704321"/>
          </a:xfrm>
          <a:prstGeom prst="rect">
            <a:avLst/>
          </a:prstGeom>
          <a:noFill/>
        </p:spPr>
      </p:pic>
      <p:pic>
        <p:nvPicPr>
          <p:cNvPr id="2052" name="Picture 4" descr="C:\Users\Ilshat\Desktop\Новая папка (2)\IMG_20140227_170439.jpg"/>
          <p:cNvPicPr>
            <a:picLocks noChangeAspect="1" noChangeArrowheads="1"/>
          </p:cNvPicPr>
          <p:nvPr/>
        </p:nvPicPr>
        <p:blipFill>
          <a:blip r:embed="rId4" cstate="print"/>
          <a:srcRect l="13192" t="17809" r="18047" b="13925"/>
          <a:stretch>
            <a:fillRect/>
          </a:stretch>
        </p:blipFill>
        <p:spPr bwMode="auto">
          <a:xfrm>
            <a:off x="7164288" y="836712"/>
            <a:ext cx="1713517" cy="3024336"/>
          </a:xfrm>
          <a:prstGeom prst="rect">
            <a:avLst/>
          </a:prstGeom>
          <a:noFill/>
        </p:spPr>
      </p:pic>
      <p:pic>
        <p:nvPicPr>
          <p:cNvPr id="2053" name="Picture 5" descr="C:\Users\Ilshat\Desktop\Новая папка (2)\IMG_20140227_170452.jpg"/>
          <p:cNvPicPr>
            <a:picLocks noChangeAspect="1" noChangeArrowheads="1"/>
          </p:cNvPicPr>
          <p:nvPr/>
        </p:nvPicPr>
        <p:blipFill>
          <a:blip r:embed="rId5" cstate="print"/>
          <a:srcRect l="7943" t="20106" r="12627" b="6173"/>
          <a:stretch>
            <a:fillRect/>
          </a:stretch>
        </p:blipFill>
        <p:spPr bwMode="auto">
          <a:xfrm>
            <a:off x="467544" y="3645024"/>
            <a:ext cx="1800200" cy="2970330"/>
          </a:xfrm>
          <a:prstGeom prst="rect">
            <a:avLst/>
          </a:prstGeom>
          <a:noFill/>
        </p:spPr>
      </p:pic>
      <p:pic>
        <p:nvPicPr>
          <p:cNvPr id="2054" name="Picture 6" descr="C:\Users\Ilshat\Desktop\Новая папка (2)\IMG_20140227_170548.jpg"/>
          <p:cNvPicPr>
            <a:picLocks noChangeAspect="1" noChangeArrowheads="1"/>
          </p:cNvPicPr>
          <p:nvPr/>
        </p:nvPicPr>
        <p:blipFill>
          <a:blip r:embed="rId6" cstate="print"/>
          <a:srcRect l="1539" r="6137" b="4256"/>
          <a:stretch>
            <a:fillRect/>
          </a:stretch>
        </p:blipFill>
        <p:spPr bwMode="auto">
          <a:xfrm>
            <a:off x="2483768" y="1340768"/>
            <a:ext cx="4320480" cy="2520280"/>
          </a:xfrm>
          <a:prstGeom prst="rect">
            <a:avLst/>
          </a:prstGeom>
          <a:noFill/>
        </p:spPr>
      </p:pic>
      <p:pic>
        <p:nvPicPr>
          <p:cNvPr id="2055" name="Picture 7" descr="C:\Users\Ilshat\Desktop\Новая папка (2)\IMG_20140227_170656.jpg"/>
          <p:cNvPicPr>
            <a:picLocks noChangeAspect="1" noChangeArrowheads="1"/>
          </p:cNvPicPr>
          <p:nvPr/>
        </p:nvPicPr>
        <p:blipFill>
          <a:blip r:embed="rId7" cstate="print"/>
          <a:srcRect l="20067" t="4141" r="16865"/>
          <a:stretch>
            <a:fillRect/>
          </a:stretch>
        </p:blipFill>
        <p:spPr bwMode="auto">
          <a:xfrm>
            <a:off x="2843808" y="3933056"/>
            <a:ext cx="3168352" cy="27088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077072"/>
            <a:ext cx="3528392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628800"/>
            <a:ext cx="3545773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763688" y="0"/>
            <a:ext cx="59766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Творческое занятие </a:t>
            </a:r>
          </a:p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«Умелые руки , не знают скуки».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 descr="C:\Users\Ilshat\Desktop\Новая папка\IMG_20140219_192147.jpg"/>
          <p:cNvPicPr>
            <a:picLocks noChangeAspect="1" noChangeArrowheads="1"/>
          </p:cNvPicPr>
          <p:nvPr/>
        </p:nvPicPr>
        <p:blipFill>
          <a:blip r:embed="rId4" cstate="print"/>
          <a:srcRect t="5526" r="20270" b="20787"/>
          <a:stretch>
            <a:fillRect/>
          </a:stretch>
        </p:blipFill>
        <p:spPr bwMode="auto">
          <a:xfrm>
            <a:off x="6588224" y="1196752"/>
            <a:ext cx="2016224" cy="2736304"/>
          </a:xfrm>
          <a:prstGeom prst="rect">
            <a:avLst/>
          </a:prstGeom>
          <a:noFill/>
        </p:spPr>
      </p:pic>
      <p:pic>
        <p:nvPicPr>
          <p:cNvPr id="2054" name="Picture 6" descr="C:\Users\Ilshat\Desktop\Новая папка\IMG_20140219_192338.jpg"/>
          <p:cNvPicPr>
            <a:picLocks noChangeAspect="1" noChangeArrowheads="1"/>
          </p:cNvPicPr>
          <p:nvPr/>
        </p:nvPicPr>
        <p:blipFill>
          <a:blip r:embed="rId5" cstate="print"/>
          <a:srcRect t="10725" b="18489"/>
          <a:stretch>
            <a:fillRect/>
          </a:stretch>
        </p:blipFill>
        <p:spPr bwMode="auto">
          <a:xfrm>
            <a:off x="539552" y="980728"/>
            <a:ext cx="2088232" cy="2736304"/>
          </a:xfrm>
          <a:prstGeom prst="rect">
            <a:avLst/>
          </a:prstGeom>
          <a:noFill/>
        </p:spPr>
      </p:pic>
      <p:pic>
        <p:nvPicPr>
          <p:cNvPr id="2055" name="Picture 7" descr="C:\Users\Ilshat\Desktop\Новая папка\IMG_20140219_192449.jpg"/>
          <p:cNvPicPr>
            <a:picLocks noChangeAspect="1" noChangeArrowheads="1"/>
          </p:cNvPicPr>
          <p:nvPr/>
        </p:nvPicPr>
        <p:blipFill>
          <a:blip r:embed="rId6" cstate="print"/>
          <a:srcRect t="14662" r="18906" b="20173"/>
          <a:stretch>
            <a:fillRect/>
          </a:stretch>
        </p:blipFill>
        <p:spPr bwMode="auto">
          <a:xfrm>
            <a:off x="2915816" y="3789040"/>
            <a:ext cx="2016224" cy="2664296"/>
          </a:xfrm>
          <a:prstGeom prst="rect">
            <a:avLst/>
          </a:prstGeom>
          <a:noFill/>
        </p:spPr>
      </p:pic>
      <p:pic>
        <p:nvPicPr>
          <p:cNvPr id="2056" name="Picture 8" descr="C:\Users\Ilshat\Desktop\Новая папка\IMG_20140219_192114.jpg"/>
          <p:cNvPicPr>
            <a:picLocks noChangeAspect="1" noChangeArrowheads="1"/>
          </p:cNvPicPr>
          <p:nvPr/>
        </p:nvPicPr>
        <p:blipFill>
          <a:blip r:embed="rId7" cstate="print"/>
          <a:srcRect l="3248" t="2083" b="10417"/>
          <a:stretch>
            <a:fillRect/>
          </a:stretch>
        </p:blipFill>
        <p:spPr bwMode="auto">
          <a:xfrm>
            <a:off x="539552" y="3861048"/>
            <a:ext cx="2016224" cy="2619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27784" y="188640"/>
            <a:ext cx="46285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t-RU" alt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Поделки своими руками.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Ilshat\Desktop\Новая папка\IMG_20140221_145943.jpg"/>
          <p:cNvPicPr>
            <a:picLocks noChangeAspect="1" noChangeArrowheads="1"/>
          </p:cNvPicPr>
          <p:nvPr/>
        </p:nvPicPr>
        <p:blipFill>
          <a:blip r:embed="rId2" cstate="print"/>
          <a:srcRect b="19643"/>
          <a:stretch>
            <a:fillRect/>
          </a:stretch>
        </p:blipFill>
        <p:spPr bwMode="auto">
          <a:xfrm>
            <a:off x="539552" y="770243"/>
            <a:ext cx="2520280" cy="3101883"/>
          </a:xfrm>
          <a:prstGeom prst="rect">
            <a:avLst/>
          </a:prstGeom>
          <a:noFill/>
        </p:spPr>
      </p:pic>
      <p:pic>
        <p:nvPicPr>
          <p:cNvPr id="3076" name="Picture 4" descr="C:\Users\Ilshat\Desktop\Новая папка\IMG_20140221_150034.jpg"/>
          <p:cNvPicPr>
            <a:picLocks noChangeAspect="1" noChangeArrowheads="1"/>
          </p:cNvPicPr>
          <p:nvPr/>
        </p:nvPicPr>
        <p:blipFill>
          <a:blip r:embed="rId3" cstate="print"/>
          <a:srcRect t="21284"/>
          <a:stretch>
            <a:fillRect/>
          </a:stretch>
        </p:blipFill>
        <p:spPr bwMode="auto">
          <a:xfrm>
            <a:off x="6084168" y="3789040"/>
            <a:ext cx="2448272" cy="2885463"/>
          </a:xfrm>
          <a:prstGeom prst="rect">
            <a:avLst/>
          </a:prstGeom>
          <a:noFill/>
        </p:spPr>
      </p:pic>
      <p:sp>
        <p:nvSpPr>
          <p:cNvPr id="3079" name="AutoShape 7" descr="Открыть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 descr="C:\Users\Ilshat\Downloads\img0193a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908720"/>
            <a:ext cx="2808312" cy="2808312"/>
          </a:xfrm>
          <a:prstGeom prst="rect">
            <a:avLst/>
          </a:prstGeom>
          <a:noFill/>
        </p:spPr>
      </p:pic>
      <p:pic>
        <p:nvPicPr>
          <p:cNvPr id="3081" name="Picture 9" descr="C:\Users\Ilshat\Downloads\img0201a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2564904"/>
            <a:ext cx="3024336" cy="3024336"/>
          </a:xfrm>
          <a:prstGeom prst="rect">
            <a:avLst/>
          </a:prstGeom>
          <a:noFill/>
        </p:spPr>
      </p:pic>
      <p:pic>
        <p:nvPicPr>
          <p:cNvPr id="3082" name="Picture 10" descr="C:\Users\Ilshat\Downloads\img0202a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3861048"/>
            <a:ext cx="2646040" cy="2646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Ilshat\Desktop\Новая папка\IMG_20140219_192935.jpg"/>
          <p:cNvPicPr>
            <a:picLocks noChangeAspect="1" noChangeArrowheads="1"/>
          </p:cNvPicPr>
          <p:nvPr/>
        </p:nvPicPr>
        <p:blipFill>
          <a:blip r:embed="rId2" cstate="print"/>
          <a:srcRect t="5144" b="18988"/>
          <a:stretch>
            <a:fillRect/>
          </a:stretch>
        </p:blipFill>
        <p:spPr bwMode="auto">
          <a:xfrm>
            <a:off x="5868144" y="260648"/>
            <a:ext cx="2736304" cy="3096344"/>
          </a:xfrm>
          <a:prstGeom prst="rect">
            <a:avLst/>
          </a:prstGeom>
          <a:noFill/>
        </p:spPr>
      </p:pic>
      <p:pic>
        <p:nvPicPr>
          <p:cNvPr id="3074" name="Picture 2" descr="C:\Users\Ilshat\Desktop\Новая папка (2)\IMG_20140227_1717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780928"/>
            <a:ext cx="2263168" cy="3618746"/>
          </a:xfrm>
          <a:prstGeom prst="rect">
            <a:avLst/>
          </a:prstGeom>
          <a:noFill/>
        </p:spPr>
      </p:pic>
      <p:pic>
        <p:nvPicPr>
          <p:cNvPr id="3075" name="Picture 3" descr="C:\Users\Ilshat\Desktop\Новая папка (2)\IMG_20140227_171756.jpg"/>
          <p:cNvPicPr>
            <a:picLocks noChangeAspect="1" noChangeArrowheads="1"/>
          </p:cNvPicPr>
          <p:nvPr/>
        </p:nvPicPr>
        <p:blipFill>
          <a:blip r:embed="rId4" cstate="print"/>
          <a:srcRect t="16142" b="14886"/>
          <a:stretch>
            <a:fillRect/>
          </a:stretch>
        </p:blipFill>
        <p:spPr bwMode="auto">
          <a:xfrm>
            <a:off x="3203848" y="3284984"/>
            <a:ext cx="2160240" cy="3168352"/>
          </a:xfrm>
          <a:prstGeom prst="rect">
            <a:avLst/>
          </a:prstGeom>
          <a:noFill/>
        </p:spPr>
      </p:pic>
      <p:pic>
        <p:nvPicPr>
          <p:cNvPr id="7" name="Picture 3" descr="C:\Users\Ilshat\Desktop\Новая папка\IMG_20140219_192950.jpg"/>
          <p:cNvPicPr>
            <a:picLocks noChangeAspect="1" noChangeArrowheads="1"/>
          </p:cNvPicPr>
          <p:nvPr/>
        </p:nvPicPr>
        <p:blipFill>
          <a:blip r:embed="rId5" cstate="print"/>
          <a:srcRect t="5984" b="23405"/>
          <a:stretch>
            <a:fillRect/>
          </a:stretch>
        </p:blipFill>
        <p:spPr bwMode="auto">
          <a:xfrm>
            <a:off x="467544" y="404664"/>
            <a:ext cx="2422088" cy="2664296"/>
          </a:xfrm>
          <a:prstGeom prst="rect">
            <a:avLst/>
          </a:prstGeom>
          <a:noFill/>
        </p:spPr>
      </p:pic>
      <p:pic>
        <p:nvPicPr>
          <p:cNvPr id="3076" name="Picture 4" descr="C:\Users\Ilshat\Desktop\Новая папка\IMG_20140219_192957.jpg"/>
          <p:cNvPicPr>
            <a:picLocks noChangeAspect="1" noChangeArrowheads="1"/>
          </p:cNvPicPr>
          <p:nvPr/>
        </p:nvPicPr>
        <p:blipFill>
          <a:blip r:embed="rId6" cstate="print"/>
          <a:srcRect l="37149" t="55970" r="41235" b="26431"/>
          <a:stretch>
            <a:fillRect/>
          </a:stretch>
        </p:blipFill>
        <p:spPr bwMode="auto">
          <a:xfrm>
            <a:off x="3563888" y="764704"/>
            <a:ext cx="1890538" cy="2736304"/>
          </a:xfrm>
          <a:prstGeom prst="rect">
            <a:avLst/>
          </a:prstGeom>
          <a:noFill/>
        </p:spPr>
      </p:pic>
      <p:pic>
        <p:nvPicPr>
          <p:cNvPr id="9" name="Picture 2" descr="C:\Users\Ilshat\Desktop\Новая папка\IMG_20140219_192935.jpg"/>
          <p:cNvPicPr>
            <a:picLocks noChangeAspect="1" noChangeArrowheads="1"/>
          </p:cNvPicPr>
          <p:nvPr/>
        </p:nvPicPr>
        <p:blipFill>
          <a:blip r:embed="rId2" cstate="print"/>
          <a:srcRect l="31579" t="50588" r="34211" b="23417"/>
          <a:stretch>
            <a:fillRect/>
          </a:stretch>
        </p:blipFill>
        <p:spPr bwMode="auto">
          <a:xfrm>
            <a:off x="5868144" y="3645024"/>
            <a:ext cx="1880680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348880"/>
            <a:ext cx="8563563" cy="1296144"/>
          </a:xfrm>
          <a:prstGeom prst="rect">
            <a:avLst/>
          </a:prstGeom>
        </p:spPr>
        <p:txBody>
          <a:bodyPr wrap="none">
            <a:prstTxWarp prst="textInflateBottom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buFont typeface="Arial" charset="0"/>
              <a:buNone/>
            </a:pPr>
            <a:r>
              <a:rPr lang="ru-RU" altLang="ru-RU" sz="6600" b="1" i="1" dirty="0" smtClean="0">
                <a:ln w="10541" cmpd="sng">
                  <a:solidFill>
                    <a:schemeClr val="tx2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aramond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/>
          </p:cNvSpPr>
          <p:nvPr>
            <p:ph type="body" idx="1"/>
          </p:nvPr>
        </p:nvSpPr>
        <p:spPr>
          <a:xfrm>
            <a:off x="395536" y="2060848"/>
            <a:ext cx="8229600" cy="1944166"/>
          </a:xfrm>
        </p:spPr>
        <p:txBody>
          <a:bodyPr>
            <a:normAutofit/>
          </a:bodyPr>
          <a:lstStyle/>
          <a:p>
            <a:pPr algn="ctr">
              <a:buFont typeface="Arial" charset="0"/>
              <a:buNone/>
            </a:pPr>
            <a:r>
              <a:rPr lang="en-US" alt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tt-RU" alt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Общие сведения </a:t>
            </a:r>
            <a:endParaRPr lang="en-US" altLang="ru-RU" sz="4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tt-RU" alt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педагоге</a:t>
            </a:r>
            <a:endParaRPr lang="ru-RU" altLang="ru-RU" sz="4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404664"/>
            <a:ext cx="489654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Сведения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 образовании и повышении квалификации: 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Высшее  профессиональное образование: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Высшее профессиональное образование: Елабужский государственный педагогический университет, квалификация по диплому «Учитель русского языка и литературы, татарского языка и литературы» по специальности «Русский язык и литература с дополнительной специальностью «Татарский язык и литература», ВСГ 2888938, 18 июня 2009 года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Диплом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профессиональной переподготовки: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«Набережночелнинский институт социально – педагогических технологий и ресурсов» по дополнительной образовательной программе профессиональной переподготовки «Логопедия». ПП-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№799911, выдан 7 ноября 2012 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268760"/>
            <a:ext cx="3168352" cy="235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933056"/>
            <a:ext cx="3174714" cy="2349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70567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b="1" u="sng" dirty="0" smtClean="0">
                <a:latin typeface="Times New Roman" pitchFamily="18" charset="0"/>
              </a:rPr>
              <a:t>Стаж работы:</a:t>
            </a:r>
          </a:p>
          <a:p>
            <a:pPr>
              <a:buFont typeface="Arial" charset="0"/>
              <a:buNone/>
            </a:pPr>
            <a:endParaRPr lang="ru-RU" altLang="ru-RU" b="1" u="sng" dirty="0" smtClean="0">
              <a:latin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altLang="ru-RU" dirty="0" smtClean="0">
                <a:latin typeface="Times New Roman" pitchFamily="18" charset="0"/>
              </a:rPr>
              <a:t>Общий  трудовой  стаж : 4 года</a:t>
            </a:r>
          </a:p>
          <a:p>
            <a:pPr>
              <a:buFont typeface="Arial" charset="0"/>
              <a:buNone/>
            </a:pPr>
            <a:r>
              <a:rPr lang="ru-RU" altLang="ru-RU" dirty="0" smtClean="0">
                <a:latin typeface="Times New Roman" pitchFamily="18" charset="0"/>
              </a:rPr>
              <a:t>Педагогический стаж: </a:t>
            </a:r>
            <a:r>
              <a:rPr lang="en-US" altLang="ru-RU" dirty="0" smtClean="0">
                <a:latin typeface="Times New Roman" pitchFamily="18" charset="0"/>
              </a:rPr>
              <a:t>4 </a:t>
            </a:r>
            <a:r>
              <a:rPr lang="ru-RU" altLang="ru-RU" dirty="0" smtClean="0">
                <a:latin typeface="Times New Roman" pitchFamily="18" charset="0"/>
              </a:rPr>
              <a:t>года</a:t>
            </a:r>
          </a:p>
          <a:p>
            <a:pPr>
              <a:buFont typeface="Arial" charset="0"/>
              <a:buNone/>
            </a:pPr>
            <a:r>
              <a:rPr lang="ru-RU" altLang="ru-RU" dirty="0" smtClean="0">
                <a:latin typeface="Times New Roman" pitchFamily="18" charset="0"/>
              </a:rPr>
              <a:t>В коррекционной школе – интернат </a:t>
            </a:r>
            <a:r>
              <a:rPr lang="en-US" altLang="ru-RU" dirty="0" smtClean="0">
                <a:latin typeface="Times New Roman" pitchFamily="18" charset="0"/>
              </a:rPr>
              <a:t>VIII</a:t>
            </a:r>
            <a:r>
              <a:rPr lang="ru-RU" altLang="ru-RU" dirty="0" smtClean="0">
                <a:latin typeface="Times New Roman" pitchFamily="18" charset="0"/>
              </a:rPr>
              <a:t> вида: 4 года</a:t>
            </a:r>
          </a:p>
          <a:p>
            <a:pPr>
              <a:buFont typeface="Arial" charset="0"/>
              <a:buNone/>
            </a:pPr>
            <a:endParaRPr lang="ru-RU" altLang="ru-RU" dirty="0" smtClean="0">
              <a:latin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altLang="ru-RU" b="1" u="sng" dirty="0" smtClean="0">
                <a:latin typeface="Times New Roman" pitchFamily="18" charset="0"/>
              </a:rPr>
              <a:t>Аттестация:</a:t>
            </a:r>
          </a:p>
          <a:p>
            <a:pPr>
              <a:buFont typeface="Arial" charset="0"/>
              <a:buNone/>
            </a:pPr>
            <a:endParaRPr lang="ru-RU" altLang="ru-RU" b="1" u="sng" dirty="0" smtClean="0">
              <a:latin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en-US" altLang="ru-RU" dirty="0" smtClean="0">
                <a:latin typeface="Times New Roman" pitchFamily="18" charset="0"/>
              </a:rPr>
              <a:t>I </a:t>
            </a:r>
            <a:r>
              <a:rPr lang="ru-RU" altLang="ru-RU" dirty="0" smtClean="0">
                <a:latin typeface="Times New Roman" pitchFamily="18" charset="0"/>
              </a:rPr>
              <a:t>квалификационная категория по должности «Воспитатель», </a:t>
            </a:r>
            <a:endParaRPr lang="en-US" altLang="ru-RU" dirty="0" smtClean="0">
              <a:latin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altLang="ru-RU" dirty="0" smtClean="0">
                <a:latin typeface="Times New Roman" pitchFamily="18" charset="0"/>
              </a:rPr>
              <a:t> 30 декабря  2013 года.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8905" t="2100"/>
          <a:stretch>
            <a:fillRect/>
          </a:stretch>
        </p:blipFill>
        <p:spPr bwMode="auto">
          <a:xfrm>
            <a:off x="5292080" y="3068960"/>
            <a:ext cx="2353812" cy="3462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3501008"/>
            <a:ext cx="46851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Электронный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адрес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salmanova.z@mail.ru</a:t>
            </a:r>
            <a:endParaRPr lang="ru-RU" u="sng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88640"/>
            <a:ext cx="50800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Повышение квалификации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23528" y="814591"/>
            <a:ext cx="864096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Курсы повышения квалификации: «Набережночелнинский институт социально – педагогических технологий и ресурсов» по «Повышение профессиональной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компетенц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педагогов С(К)ОШ 8 вида в условиях соверш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енствования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содержания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КПП в образовательных учреждениях» в объёме 108 часов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свидетельство № 3240, выдано 15 июня 2013 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Курсы повышения квалификации: Негосударственное образовательное учреждение дополнительного профессионального образования «Институт информационных технологий «АйТи», по программе «Применение информационно - коммуникационных технологий (ИКТ) в образовании», в объёме 102 часов, удостоверение № 82872, выдано 16 декабря 2010 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948400"/>
            <a:ext cx="3457750" cy="272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933056"/>
            <a:ext cx="3744416" cy="2708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/>
          </p:cNvSpPr>
          <p:nvPr>
            <p:ph type="body" idx="1"/>
          </p:nvPr>
        </p:nvSpPr>
        <p:spPr>
          <a:xfrm>
            <a:off x="467544" y="2492896"/>
            <a:ext cx="8229600" cy="1223516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tt-RU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Самообразование</a:t>
            </a:r>
          </a:p>
          <a:p>
            <a:pPr algn="ctr"/>
            <a:endParaRPr lang="ru-RU" altLang="ru-RU" sz="4000" dirty="0" smtClean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88640"/>
            <a:ext cx="78659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Самообразовательная работа над темой: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836712"/>
            <a:ext cx="862372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Общешкольная тема: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«Социализация детей с ограниченными возможностями здоровья через совершенствование системы реабилитационно – оздоровительных и коррекционно-развивающих мероприятий»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Индивидуальная тема самообразования: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«Воспитание творческой личности школьников в условиях коллективной деятельности»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Период работы над темой: 2013 - 2017 г.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и задачи самообразования.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максимально благоприятных условий для воспитания творческой личности школьника в классном коллективе через развитие личностных и творческих качеств.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у учащихся культуры интеллектуального и творческого развития, культуры общения в системе «учитель - ученик», «ученик - ученик», «взрослый - ребенок»;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активных и нестандартных форм внеклассной деятельности учащихся, отвечающих их интересам и возможностям через коллективную деятельность;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воспитание качеств характера, способствующих превращению моих учеников в жизнелюбивых, честных, активных и добрых людей.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/>
          </p:cNvSpPr>
          <p:nvPr>
            <p:ph type="body" idx="1"/>
          </p:nvPr>
        </p:nvSpPr>
        <p:spPr>
          <a:xfrm>
            <a:off x="539552" y="1844824"/>
            <a:ext cx="8229600" cy="2520280"/>
          </a:xfrm>
        </p:spPr>
        <p:txBody>
          <a:bodyPr>
            <a:normAutofit/>
          </a:bodyPr>
          <a:lstStyle/>
          <a:p>
            <a:pPr algn="ctr">
              <a:buFont typeface="Arial" charset="0"/>
              <a:buNone/>
            </a:pPr>
            <a:r>
              <a:rPr lang="en-US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t-RU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по обобщению</a:t>
            </a:r>
            <a:r>
              <a:rPr lang="ru-RU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tt-RU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распространению</a:t>
            </a:r>
          </a:p>
          <a:p>
            <a:pPr algn="ctr">
              <a:buFont typeface="Arial" charset="0"/>
              <a:buNone/>
            </a:pPr>
            <a:r>
              <a:rPr lang="tt-RU" alt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собственного опыта</a:t>
            </a:r>
            <a:endParaRPr lang="ru-RU" altLang="ru-RU" sz="4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3302</TotalTime>
  <Words>916</Words>
  <Application>Microsoft Office PowerPoint</Application>
  <PresentationFormat>Экран (4:3)</PresentationFormat>
  <Paragraphs>89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ильшат</dc:creator>
  <cp:lastModifiedBy>Ilshat</cp:lastModifiedBy>
  <cp:revision>185</cp:revision>
  <dcterms:created xsi:type="dcterms:W3CDTF">2014-01-14T12:08:48Z</dcterms:created>
  <dcterms:modified xsi:type="dcterms:W3CDTF">2014-03-05T14:27:14Z</dcterms:modified>
</cp:coreProperties>
</file>